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Source Sans Pr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SourceSansPr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3142ddc20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3142ddc2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142ddc20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142ddc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3142ddc20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3142ddc2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3142ddc20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3142ddc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3142ddc20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3142ddc2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3142ddc20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3142ddc2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3142ddc20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3142ddc2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3142ddc20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3142ddc2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9544c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9544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20500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20500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3205007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3205007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544c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544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3142ddc2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3142ddc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42ddc2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3142ddc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544c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544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6f9544c1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6f9544c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B31B1B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right)">
  <p:cSld name="SECTION_TITLE_AND_DESCRIPTION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72725" y="80700"/>
            <a:ext cx="4426500" cy="49821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type="title"/>
          </p:nvPr>
        </p:nvSpPr>
        <p:spPr>
          <a:xfrm>
            <a:off x="4731300" y="12354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4827450" y="27214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36747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ocial-science-data-editors.github.io/guidance/Data_citation_guidance.html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ocial-science-data-editors.github.io/guidance/Data_citation_guidance.html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eadataeditor.github.io/aea-de-guidance/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eadataeditor.github.io/" TargetMode="External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eadataeditor.github.io/aea-supplement-migration/programs/aea201910-migration.html" TargetMode="External"/><Relationship Id="rId4" Type="http://schemas.openxmlformats.org/officeDocument/2006/relationships/hyperlink" Target="https://www.aeaweb.org/econlit/jelCodes.php?view=jel" TargetMode="External"/><Relationship Id="rId5" Type="http://schemas.openxmlformats.org/officeDocument/2006/relationships/image" Target="../media/image13.gif"/><Relationship Id="rId6" Type="http://schemas.openxmlformats.org/officeDocument/2006/relationships/image" Target="../media/image23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Improving reproducibility in the social sciences: Challenges</a:t>
            </a:r>
            <a:endParaRPr sz="57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Lars Vilhuber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Cornell University / Data Editor, American Economic Association</a:t>
            </a:r>
            <a:endParaRPr sz="21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-33794" l="0" r="0" t="9044"/>
          <a:stretch/>
        </p:blipFill>
        <p:spPr>
          <a:xfrm>
            <a:off x="5725" y="2650650"/>
            <a:ext cx="9144003" cy="65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389600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 citations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Training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Monitoring of use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Verification of correctness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Collaboration with librarians</a:t>
            </a:r>
            <a:endParaRPr sz="1800"/>
          </a:p>
        </p:txBody>
      </p:sp>
      <p:pic>
        <p:nvPicPr>
          <p:cNvPr id="171" name="Google Shape;171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950" y="1661900"/>
            <a:ext cx="2444275" cy="23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389600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 provenance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Clarification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Verification of correctness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Repeatability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Can others also </a:t>
            </a:r>
            <a:r>
              <a:rPr b="1" lang="en" sz="1800" u="sng"/>
              <a:t>find</a:t>
            </a:r>
            <a:r>
              <a:rPr lang="en" sz="1800"/>
              <a:t> and </a:t>
            </a:r>
            <a:r>
              <a:rPr b="1" lang="en" sz="1800" u="sng"/>
              <a:t>access</a:t>
            </a:r>
            <a:r>
              <a:rPr lang="en" sz="1800"/>
              <a:t> the sources?</a:t>
            </a:r>
            <a:endParaRPr sz="1800"/>
          </a:p>
        </p:txBody>
      </p:sp>
      <p:pic>
        <p:nvPicPr>
          <p:cNvPr id="178" name="Google Shape;178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950" y="1661900"/>
            <a:ext cx="2444275" cy="23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389600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Preparing archives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 sz="1800" u="sng"/>
              <a:t>Strong</a:t>
            </a:r>
            <a:r>
              <a:rPr lang="en" sz="1800"/>
              <a:t> guidance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README ! (primary doc)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400" y="1311300"/>
            <a:ext cx="2401025" cy="241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1389600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Improving</a:t>
            </a:r>
            <a:r>
              <a:rPr b="1" lang="en" sz="2400"/>
              <a:t> reproducibility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 sz="1800" u="sng"/>
              <a:t>Strong</a:t>
            </a:r>
            <a:r>
              <a:rPr lang="en" sz="1800"/>
              <a:t> guidance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Infrastructure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825" y="481975"/>
            <a:ext cx="3145200" cy="741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175" y="1556729"/>
            <a:ext cx="3389525" cy="130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85725">
              <a:srgbClr val="000000">
                <a:alpha val="50000"/>
              </a:srgbClr>
            </a:outerShdw>
          </a:effectLst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175" y="3067529"/>
            <a:ext cx="1658929" cy="18955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320" y="2110695"/>
            <a:ext cx="1259400" cy="14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389600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Greater access to restricted access data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Work with data providers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Private sector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Public sector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Better redistribution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Better archiving</a:t>
            </a:r>
            <a:endParaRPr sz="1800"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690" y="650403"/>
            <a:ext cx="3155760" cy="2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775" y="312975"/>
            <a:ext cx="2467125" cy="5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6500" y="3122000"/>
            <a:ext cx="4712475" cy="15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6494" y="1150269"/>
            <a:ext cx="2282000" cy="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389600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Education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 sz="1800" u="sng"/>
              <a:t>Culture</a:t>
            </a:r>
            <a:r>
              <a:rPr lang="en" sz="1800"/>
              <a:t> of replication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Improved computing /coding knowledge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Graduate and undergraduate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900" y="888675"/>
            <a:ext cx="5382300" cy="35000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Effecting change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311700" y="1424675"/>
            <a:ext cx="314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Infrastructure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Easier testing of reproducibility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Agnostic to coding styles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Common to all journals</a:t>
            </a:r>
            <a:endParaRPr sz="1800"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125" y="446925"/>
            <a:ext cx="2548225" cy="16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25" y="3300900"/>
            <a:ext cx="1362392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675" y="2425942"/>
            <a:ext cx="1143975" cy="11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425" y="870171"/>
            <a:ext cx="1543675" cy="9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signs of improvements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 u="sng"/>
              <a:t>Template README</a:t>
            </a:r>
            <a:r>
              <a:rPr lang="en" sz="2100"/>
              <a:t> -&gt; improved documentation (at multiple journals)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Data providers open to collaboration and increasingly streamlining access by editors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Improved reproducibility? Not yet…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00"/>
              <a:t>The next </a:t>
            </a:r>
            <a:r>
              <a:rPr b="1" lang="en" sz="1700">
                <a:solidFill>
                  <a:srgbClr val="B31B1B"/>
                </a:solidFill>
              </a:rPr>
              <a:t>509</a:t>
            </a:r>
            <a:r>
              <a:rPr lang="en" sz="1700"/>
              <a:t> manuscripts will tell...</a:t>
            </a:r>
            <a:endParaRPr b="1"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Lars Vilhuber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aeadataeditor.github.io/</a:t>
            </a:r>
            <a:endParaRPr sz="16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900" y="0"/>
            <a:ext cx="5778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Economic Association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75" y="1243324"/>
            <a:ext cx="2038124" cy="23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731300" y="12354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4827450" y="27214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36747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8" y="549875"/>
            <a:ext cx="2143575" cy="2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00" y="2812615"/>
            <a:ext cx="1482650" cy="193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851" y="3360950"/>
            <a:ext cx="1518600" cy="13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4101" y="2802625"/>
            <a:ext cx="1482650" cy="19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6538" y="927837"/>
            <a:ext cx="1217778" cy="13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8350" y="1711218"/>
            <a:ext cx="902650" cy="1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(and Code) Availability Policy</a:t>
            </a:r>
            <a:endParaRPr/>
          </a:p>
        </p:txBody>
      </p:sp>
      <p:cxnSp>
        <p:nvCxnSpPr>
          <p:cNvPr id="93" name="Google Shape;93;p17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94" name="Google Shape;94;p17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95" name="Google Shape;95;p17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" name="Google Shape;96;p17"/>
            <p:cNvCxnSpPr>
              <a:stCxn id="95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First DAP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Ben Bernanke, AER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2004</a:t>
            </a:r>
            <a:endParaRPr b="1" sz="14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99" name="Google Shape;99;p17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0" name="Google Shape;100;p17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269315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Launch of AEJ:X journals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DAP from start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1400"/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5934025" y="1299975"/>
            <a:ext cx="27891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Appointment Data Editor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2018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452175" y="2692171"/>
            <a:ext cx="196200" cy="1404905"/>
            <a:chOff x="6045475" y="2768371"/>
            <a:chExt cx="196200" cy="1404905"/>
          </a:xfrm>
        </p:grpSpPr>
        <p:cxnSp>
          <p:nvCxnSpPr>
            <p:cNvPr id="104" name="Google Shape;104;p17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5" name="Google Shape;105;p17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7"/>
          <p:cNvGrpSpPr/>
          <p:nvPr/>
        </p:nvGrpSpPr>
        <p:grpSpPr>
          <a:xfrm>
            <a:off x="5687450" y="1483171"/>
            <a:ext cx="196200" cy="1404900"/>
            <a:chOff x="4279200" y="1559371"/>
            <a:chExt cx="196200" cy="1404900"/>
          </a:xfrm>
        </p:grpSpPr>
        <p:cxnSp>
          <p:nvCxnSpPr>
            <p:cNvPr id="107" name="Google Shape;107;p17"/>
            <p:cNvCxnSpPr>
              <a:stCxn id="108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8" name="Google Shape;108;p17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6723595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Today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0" y="1907325"/>
            <a:ext cx="5427500" cy="19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(and Code) Availability Policy</a:t>
            </a:r>
            <a:endParaRPr/>
          </a:p>
        </p:txBody>
      </p:sp>
      <p:cxnSp>
        <p:nvCxnSpPr>
          <p:cNvPr id="116" name="Google Shape;116;p18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17" name="Google Shape;117;p18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118" name="Google Shape;118;p18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" name="Google Shape;119;p18"/>
            <p:cNvCxnSpPr>
              <a:stCxn id="118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First DAP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Ben Bernanke, AER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2004</a:t>
            </a:r>
            <a:endParaRPr b="1" sz="14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" name="Google Shape;121;p18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122" name="Google Shape;122;p18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3" name="Google Shape;123;p18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269315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Launch of AEJ:X journals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DAP from start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1400"/>
          </a:p>
        </p:txBody>
      </p:sp>
      <p:sp>
        <p:nvSpPr>
          <p:cNvPr id="125" name="Google Shape;125;p18"/>
          <p:cNvSpPr txBox="1"/>
          <p:nvPr>
            <p:ph idx="4294967295" type="body"/>
          </p:nvPr>
        </p:nvSpPr>
        <p:spPr>
          <a:xfrm>
            <a:off x="5934025" y="1299975"/>
            <a:ext cx="27891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Appointment Data Editor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2018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6452175" y="2692171"/>
            <a:ext cx="196200" cy="1404905"/>
            <a:chOff x="6045475" y="2768371"/>
            <a:chExt cx="196200" cy="1404905"/>
          </a:xfrm>
        </p:grpSpPr>
        <p:cxnSp>
          <p:nvCxnSpPr>
            <p:cNvPr id="127" name="Google Shape;127;p18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8" name="Google Shape;128;p18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5687450" y="1483171"/>
            <a:ext cx="196200" cy="1404900"/>
            <a:chOff x="4279200" y="1559371"/>
            <a:chExt cx="196200" cy="1404900"/>
          </a:xfrm>
        </p:grpSpPr>
        <p:cxnSp>
          <p:nvCxnSpPr>
            <p:cNvPr id="130" name="Google Shape;130;p18"/>
            <p:cNvCxnSpPr>
              <a:stCxn id="131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31" name="Google Shape;131;p18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4294967295" type="body"/>
          </p:nvPr>
        </p:nvSpPr>
        <p:spPr>
          <a:xfrm>
            <a:off x="6723595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Today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" name="Google Shape;133;p18"/>
          <p:cNvSpPr txBox="1"/>
          <p:nvPr/>
        </p:nvSpPr>
        <p:spPr>
          <a:xfrm>
            <a:off x="3905825" y="1942400"/>
            <a:ext cx="42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300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100% lack of data citation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90% lack of data metadata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80% lack of error-free code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70% lack of data provenance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40% use of restricted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15% replication pkg &gt; 2GB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1% &gt; 20GB</a:t>
            </a:r>
            <a:endParaRPr sz="2100"/>
          </a:p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Generically...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4731300" y="1235400"/>
            <a:ext cx="4045200" cy="15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36747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73</a:t>
            </a:r>
            <a:r>
              <a:rPr lang="en" sz="2100"/>
              <a:t>% use Stata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22% use Matlab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80% secondary use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80% code problems easy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90% support reproducibility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/>
              <a:t>… when published at top journals</a:t>
            </a:r>
            <a:endParaRPr i="1" sz="1600"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4827450" y="27214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Approximately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Institutional Enhancements at AEA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Move to trusted and transparent repository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Migrated </a:t>
            </a:r>
            <a:r>
              <a:rPr b="1" lang="en" sz="1700" u="sng"/>
              <a:t>~3,000 legacy</a:t>
            </a:r>
            <a:r>
              <a:rPr lang="en" sz="1700"/>
              <a:t> replication packages (~500 GB) to openICPSR [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1700"/>
              <a:t>]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Worked with ICPSR to </a:t>
            </a:r>
            <a:r>
              <a:rPr b="1" lang="en" sz="1700" u="sng"/>
              <a:t>streamline deposit process</a:t>
            </a:r>
            <a:r>
              <a:rPr lang="en" sz="1700"/>
              <a:t> (in progress         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 u="sng"/>
              <a:t>Enhanced metadata</a:t>
            </a:r>
            <a:r>
              <a:rPr lang="en" sz="1700"/>
              <a:t> (schema + content) including domain-specific classification system (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JEL</a:t>
            </a:r>
            <a:r>
              <a:rPr lang="en" sz="1700"/>
              <a:t>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Implemented a pre-acceptance reproducibility check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Verify </a:t>
            </a:r>
            <a:r>
              <a:rPr b="1" lang="en" sz="1700" u="sng"/>
              <a:t>computational reproducibility</a:t>
            </a:r>
            <a:r>
              <a:rPr lang="en" sz="1700"/>
              <a:t> of every replication package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solidFill>
                  <a:srgbClr val="B31B1B"/>
                </a:solidFill>
              </a:rPr>
              <a:t>832</a:t>
            </a:r>
            <a:r>
              <a:rPr lang="en" sz="1700"/>
              <a:t> requests for </a:t>
            </a:r>
            <a:r>
              <a:rPr b="1" lang="en" sz="1700">
                <a:solidFill>
                  <a:srgbClr val="B31B1B"/>
                </a:solidFill>
              </a:rPr>
              <a:t>509</a:t>
            </a:r>
            <a:r>
              <a:rPr lang="en" sz="1700"/>
              <a:t> manuscripts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Including when </a:t>
            </a:r>
            <a:r>
              <a:rPr b="1" lang="en" sz="1700" u="sng"/>
              <a:t>restricted-access data</a:t>
            </a:r>
            <a:r>
              <a:rPr lang="en" sz="1700"/>
              <a:t> is involved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solidFill>
                  <a:srgbClr val="B31B1B"/>
                </a:solidFill>
              </a:rPr>
              <a:t>36 / 27</a:t>
            </a:r>
            <a:r>
              <a:rPr lang="en" sz="1700"/>
              <a:t> successfully accessed via </a:t>
            </a:r>
            <a:r>
              <a:rPr b="1" lang="en" sz="1700"/>
              <a:t>third-parties</a:t>
            </a:r>
            <a:endParaRPr b="1" sz="170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700" y="1923300"/>
            <a:ext cx="236500" cy="2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825" y="3830725"/>
            <a:ext cx="111784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6649" y="4100550"/>
            <a:ext cx="1394325" cy="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Disciplinary coordination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Cooperation within economics is critical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Coordination function amongst editors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Better preparation by authors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Training of early-career researchers</a:t>
            </a:r>
            <a:endParaRPr sz="16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151" y="75250"/>
            <a:ext cx="3919650" cy="263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85725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474" y="2797875"/>
            <a:ext cx="4457346" cy="21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